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Gill Sans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567f827f6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567f827f6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55ef9c3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55ef9c3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55ef9c34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55ef9c34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559c8fc7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559c8fc7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Start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559c8fc7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559c8fc7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Agile Logo and Kanban logo on 4th click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arrows smaller -&gt; Point directly at logo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67f827f6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567f827f6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559c8fc7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559c8fc7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an expectation in advance, before demo.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Yosuf Start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80aa7d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80aa7d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559c8fc7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559c8fc7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Start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559c8fc7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559c8fc7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67f827f6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567f827f6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559c8fc7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559c8fc7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567f827f6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567f827f6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59c8fc7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59c8fc7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559c8fc7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559c8fc7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all managers for allowing this training to happen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5e71e08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5e71e08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5e71e084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5e71e084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559c8fc7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559c8fc7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59c8fc7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59c8fc7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55ef9c34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55ef9c34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out people in particular teams that went above and beyond.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55ef9c34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55ef9c34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5ef9c34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5ef9c34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8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241750" y="3681900"/>
            <a:ext cx="4827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Atos|Syntel Batch: 13-Feb 2019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241750" y="4215950"/>
            <a:ext cx="3899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Trainer: Mahesh Rajput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13" y="158350"/>
            <a:ext cx="7125774" cy="37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 Develop Training Team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1450" y="1428662"/>
            <a:ext cx="4965297" cy="372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362225" y="1437700"/>
            <a:ext cx="2984100" cy="3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latin typeface="Gill Sans"/>
                <a:ea typeface="Gill Sans"/>
                <a:cs typeface="Gill Sans"/>
                <a:sym typeface="Gill Sans"/>
              </a:rPr>
              <a:t>From Left to Right:</a:t>
            </a:r>
            <a:endParaRPr sz="2400" u="sng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 dirty="0">
                <a:latin typeface="Gill Sans"/>
                <a:ea typeface="Gill Sans"/>
                <a:cs typeface="Gill Sans"/>
                <a:sym typeface="Gill Sans"/>
              </a:rPr>
              <a:t>Matt Davino</a:t>
            </a:r>
            <a:endParaRPr sz="24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 dirty="0">
                <a:latin typeface="Gill Sans"/>
                <a:ea typeface="Gill Sans"/>
                <a:cs typeface="Gill Sans"/>
                <a:sym typeface="Gill Sans"/>
              </a:rPr>
              <a:t>Jason Viator</a:t>
            </a:r>
            <a:endParaRPr sz="24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 dirty="0">
                <a:latin typeface="Gill Sans"/>
                <a:ea typeface="Gill Sans"/>
                <a:cs typeface="Gill Sans"/>
                <a:sym typeface="Gill Sans"/>
              </a:rPr>
              <a:t>Alex Schlee</a:t>
            </a:r>
            <a:endParaRPr sz="24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 dirty="0">
                <a:latin typeface="Gill Sans"/>
                <a:ea typeface="Gill Sans"/>
                <a:cs typeface="Gill Sans"/>
                <a:sym typeface="Gill Sans"/>
              </a:rPr>
              <a:t>Patrick Strader</a:t>
            </a:r>
            <a:endParaRPr sz="24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Lance </a:t>
            </a:r>
            <a:r>
              <a:rPr lang="en" sz="2400" smtClean="0">
                <a:latin typeface="Gill Sans"/>
                <a:ea typeface="Gill Sans"/>
                <a:cs typeface="Gill Sans"/>
                <a:sym typeface="Gill Sans"/>
              </a:rPr>
              <a:t>Wessale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 dirty="0">
                <a:latin typeface="Gill Sans"/>
                <a:ea typeface="Gill Sans"/>
                <a:cs typeface="Gill Sans"/>
                <a:sym typeface="Gill Sans"/>
              </a:rPr>
              <a:t>Jesus Ramirez</a:t>
            </a:r>
            <a:endParaRPr sz="24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 dirty="0">
                <a:latin typeface="Gill Sans"/>
                <a:ea typeface="Gill Sans"/>
                <a:cs typeface="Gill Sans"/>
                <a:sym typeface="Gill Sans"/>
              </a:rPr>
              <a:t>Pablo De La Cruz</a:t>
            </a:r>
            <a:endParaRPr sz="2400" dirty="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Vendor Training Team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550" y="1436600"/>
            <a:ext cx="4947032" cy="370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362225" y="1437700"/>
            <a:ext cx="2984100" cy="3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Gill Sans"/>
                <a:ea typeface="Gill Sans"/>
                <a:cs typeface="Gill Sans"/>
                <a:sym typeface="Gill Sans"/>
              </a:rPr>
              <a:t>From Left to Right:</a:t>
            </a:r>
            <a:endParaRPr sz="2400" u="sng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Ryan Swanson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Nic Mori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Jabril Muhammad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Yosuf Elsaadany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Josh Ceciliani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Yubin Li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TRM Architecture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2736953" y="1739689"/>
            <a:ext cx="298713" cy="2639580"/>
          </a:xfrm>
          <a:custGeom>
            <a:avLst/>
            <a:gdLst/>
            <a:ahLst/>
            <a:cxnLst/>
            <a:rect l="l" t="t" r="r" b="b"/>
            <a:pathLst>
              <a:path w="405034" h="4492902" extrusionOk="0">
                <a:moveTo>
                  <a:pt x="0" y="0"/>
                </a:moveTo>
                <a:cubicBezTo>
                  <a:pt x="199208" y="249283"/>
                  <a:pt x="398417" y="498566"/>
                  <a:pt x="404949" y="718457"/>
                </a:cubicBezTo>
                <a:cubicBezTo>
                  <a:pt x="411481" y="938348"/>
                  <a:pt x="41366" y="1114697"/>
                  <a:pt x="39189" y="1319348"/>
                </a:cubicBezTo>
                <a:cubicBezTo>
                  <a:pt x="37012" y="1523999"/>
                  <a:pt x="385355" y="1735182"/>
                  <a:pt x="391886" y="1946365"/>
                </a:cubicBezTo>
                <a:cubicBezTo>
                  <a:pt x="398417" y="2157548"/>
                  <a:pt x="78377" y="2383971"/>
                  <a:pt x="78377" y="2586445"/>
                </a:cubicBezTo>
                <a:cubicBezTo>
                  <a:pt x="78377" y="2788919"/>
                  <a:pt x="398417" y="2943497"/>
                  <a:pt x="391886" y="3161211"/>
                </a:cubicBezTo>
                <a:cubicBezTo>
                  <a:pt x="385355" y="3378925"/>
                  <a:pt x="47898" y="3683725"/>
                  <a:pt x="39189" y="3892731"/>
                </a:cubicBezTo>
                <a:cubicBezTo>
                  <a:pt x="30480" y="4101737"/>
                  <a:pt x="285206" y="4317274"/>
                  <a:pt x="339634" y="4415245"/>
                </a:cubicBezTo>
                <a:cubicBezTo>
                  <a:pt x="394062" y="4513216"/>
                  <a:pt x="379911" y="4496888"/>
                  <a:pt x="365760" y="4480560"/>
                </a:cubicBezTo>
              </a:path>
            </a:pathLst>
          </a:custGeom>
          <a:noFill/>
          <a:ln w="825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266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3604168" y="2211892"/>
            <a:ext cx="2354700" cy="1996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4021127" y="2498245"/>
            <a:ext cx="807600" cy="1492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5169816" y="2594330"/>
            <a:ext cx="442200" cy="13005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465613" y="2831130"/>
            <a:ext cx="944400" cy="852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750" y="1699250"/>
            <a:ext cx="740625" cy="8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163" y="2831113"/>
            <a:ext cx="533824" cy="96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50" y="4069250"/>
            <a:ext cx="1026450" cy="10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8375" y="2653338"/>
            <a:ext cx="1113925" cy="11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618725" y="1336775"/>
            <a:ext cx="9444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ill Sans"/>
                <a:ea typeface="Gill Sans"/>
                <a:cs typeface="Gill Sans"/>
                <a:sym typeface="Gill Sans"/>
              </a:rPr>
              <a:t>Tablet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618725" y="2521775"/>
            <a:ext cx="8076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ill Sans"/>
                <a:ea typeface="Gill Sans"/>
                <a:cs typeface="Gill Sans"/>
                <a:sym typeface="Gill Sans"/>
              </a:rPr>
              <a:t>Phone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509375" y="3706775"/>
            <a:ext cx="102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ill Sans"/>
                <a:ea typeface="Gill Sans"/>
                <a:cs typeface="Gill Sans"/>
                <a:sym typeface="Gill Sans"/>
              </a:rPr>
              <a:t>Desktop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1" name="Google Shape;201;p24"/>
          <p:cNvCxnSpPr>
            <a:stCxn id="194" idx="3"/>
          </p:cNvCxnSpPr>
          <p:nvPr/>
        </p:nvCxnSpPr>
        <p:spPr>
          <a:xfrm>
            <a:off x="1359376" y="2130255"/>
            <a:ext cx="1367400" cy="36090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4"/>
          <p:cNvCxnSpPr>
            <a:stCxn id="195" idx="3"/>
            <a:endCxn id="195" idx="3"/>
          </p:cNvCxnSpPr>
          <p:nvPr/>
        </p:nvCxnSpPr>
        <p:spPr>
          <a:xfrm>
            <a:off x="1255987" y="3315249"/>
            <a:ext cx="0" cy="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4"/>
          <p:cNvCxnSpPr/>
          <p:nvPr/>
        </p:nvCxnSpPr>
        <p:spPr>
          <a:xfrm flipH="1">
            <a:off x="1181775" y="3272000"/>
            <a:ext cx="1557300" cy="4320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3073700" y="2924975"/>
            <a:ext cx="508200" cy="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>
            <a:stCxn id="196" idx="3"/>
          </p:cNvCxnSpPr>
          <p:nvPr/>
        </p:nvCxnSpPr>
        <p:spPr>
          <a:xfrm rot="10800000" flipH="1">
            <a:off x="1502300" y="4040375"/>
            <a:ext cx="1249200" cy="54210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4"/>
          <p:cNvCxnSpPr>
            <a:stCxn id="190" idx="3"/>
            <a:endCxn id="190" idx="3"/>
          </p:cNvCxnSpPr>
          <p:nvPr/>
        </p:nvCxnSpPr>
        <p:spPr>
          <a:xfrm>
            <a:off x="5958868" y="321029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4"/>
          <p:cNvCxnSpPr>
            <a:stCxn id="190" idx="3"/>
          </p:cNvCxnSpPr>
          <p:nvPr/>
        </p:nvCxnSpPr>
        <p:spPr>
          <a:xfrm>
            <a:off x="5958868" y="3210292"/>
            <a:ext cx="501000" cy="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4"/>
          <p:cNvCxnSpPr/>
          <p:nvPr/>
        </p:nvCxnSpPr>
        <p:spPr>
          <a:xfrm rot="10800000" flipH="1">
            <a:off x="7415775" y="3204163"/>
            <a:ext cx="429000" cy="1230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4"/>
          <p:cNvSpPr txBox="1"/>
          <p:nvPr/>
        </p:nvSpPr>
        <p:spPr>
          <a:xfrm>
            <a:off x="2373163" y="4565750"/>
            <a:ext cx="102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ill Sans"/>
                <a:ea typeface="Gill Sans"/>
                <a:cs typeface="Gill Sans"/>
                <a:sym typeface="Gill Sans"/>
              </a:rPr>
              <a:t>Internet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3668625" y="1820350"/>
            <a:ext cx="24168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ill Sans"/>
                <a:ea typeface="Gill Sans"/>
                <a:cs typeface="Gill Sans"/>
                <a:sym typeface="Gill Sans"/>
              </a:rPr>
              <a:t>Apache Tomcat Server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4877763" y="2207338"/>
            <a:ext cx="102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ill Sans"/>
                <a:ea typeface="Gill Sans"/>
                <a:cs typeface="Gill Sans"/>
                <a:sym typeface="Gill Sans"/>
              </a:rPr>
              <a:t>Services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4058850" y="2904538"/>
            <a:ext cx="102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ill Sans"/>
                <a:ea typeface="Gill Sans"/>
                <a:cs typeface="Gill Sans"/>
                <a:sym typeface="Gill Sans"/>
              </a:rPr>
              <a:t>Spring MVC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424663" y="3055350"/>
            <a:ext cx="1026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ill Sans"/>
                <a:ea typeface="Gill Sans"/>
                <a:cs typeface="Gill Sans"/>
                <a:sym typeface="Gill Sans"/>
              </a:rPr>
              <a:t>   DAO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7746176" y="2089238"/>
            <a:ext cx="11139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ill Sans"/>
                <a:ea typeface="Gill Sans"/>
                <a:cs typeface="Gill Sans"/>
                <a:sym typeface="Gill Sans"/>
              </a:rPr>
              <a:t>Oracle Database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5"/>
          <p:cNvGrpSpPr/>
          <p:nvPr/>
        </p:nvGrpSpPr>
        <p:grpSpPr>
          <a:xfrm>
            <a:off x="1201096" y="1921476"/>
            <a:ext cx="2309954" cy="762472"/>
            <a:chOff x="1201096" y="1921476"/>
            <a:chExt cx="2309954" cy="762472"/>
          </a:xfrm>
        </p:grpSpPr>
        <p:sp>
          <p:nvSpPr>
            <p:cNvPr id="222" name="Google Shape;222;p25"/>
            <p:cNvSpPr/>
            <p:nvPr/>
          </p:nvSpPr>
          <p:spPr>
            <a:xfrm rot="-10441872">
              <a:off x="2483820" y="2175637"/>
              <a:ext cx="1006859" cy="42372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201096" y="1921476"/>
              <a:ext cx="1264127" cy="762472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5"/>
          <p:cNvGrpSpPr/>
          <p:nvPr/>
        </p:nvGrpSpPr>
        <p:grpSpPr>
          <a:xfrm>
            <a:off x="1686557" y="2577251"/>
            <a:ext cx="3155438" cy="2259783"/>
            <a:chOff x="1686557" y="2577251"/>
            <a:chExt cx="3155438" cy="2259783"/>
          </a:xfrm>
        </p:grpSpPr>
        <p:sp>
          <p:nvSpPr>
            <p:cNvPr id="225" name="Google Shape;225;p25"/>
            <p:cNvSpPr/>
            <p:nvPr/>
          </p:nvSpPr>
          <p:spPr>
            <a:xfrm rot="10093339">
              <a:off x="2348699" y="2679006"/>
              <a:ext cx="1045000" cy="42409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686557" y="2714917"/>
              <a:ext cx="666600" cy="661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 rot="9157571">
              <a:off x="2451456" y="3128990"/>
              <a:ext cx="1121589" cy="4258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1865677" y="3407703"/>
              <a:ext cx="637800" cy="6228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2382525" y="3905134"/>
              <a:ext cx="739500" cy="730200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3235161" y="4214234"/>
              <a:ext cx="637800" cy="622800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 rot="8278906">
              <a:off x="2920570" y="3520372"/>
              <a:ext cx="823763" cy="42824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 rot="6780935">
              <a:off x="3499903" y="3768301"/>
              <a:ext cx="678293" cy="43135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4204196" y="4214225"/>
              <a:ext cx="637800" cy="622800"/>
            </a:xfrm>
            <a:prstGeom prst="ellipse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-5425532" flipH="1">
              <a:off x="4184942" y="3723121"/>
              <a:ext cx="565516" cy="43380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5"/>
          <p:cNvGrpSpPr/>
          <p:nvPr/>
        </p:nvGrpSpPr>
        <p:grpSpPr>
          <a:xfrm>
            <a:off x="1686562" y="436991"/>
            <a:ext cx="5706321" cy="4397508"/>
            <a:chOff x="1686562" y="436991"/>
            <a:chExt cx="5706321" cy="4397508"/>
          </a:xfrm>
        </p:grpSpPr>
        <p:sp>
          <p:nvSpPr>
            <p:cNvPr id="236" name="Google Shape;236;p25"/>
            <p:cNvSpPr/>
            <p:nvPr/>
          </p:nvSpPr>
          <p:spPr>
            <a:xfrm rot="-476737">
              <a:off x="5423748" y="2163605"/>
              <a:ext cx="922355" cy="42358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599017">
              <a:off x="5287894" y="3120227"/>
              <a:ext cx="1172461" cy="42579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2535412">
              <a:off x="5076453" y="3515242"/>
              <a:ext cx="961848" cy="42821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5924163" y="3865345"/>
              <a:ext cx="637901" cy="622828"/>
            </a:xfrm>
            <a:prstGeom prst="ellipse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 rot="3705727">
              <a:off x="4724325" y="3639772"/>
              <a:ext cx="629632" cy="4317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6708752" y="2609963"/>
              <a:ext cx="637800" cy="622800"/>
            </a:xfrm>
            <a:prstGeom prst="ellipse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 rot="-4106279">
              <a:off x="4584607" y="1342394"/>
              <a:ext cx="599987" cy="43170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4698062" y="436991"/>
              <a:ext cx="1100700" cy="852900"/>
            </a:xfrm>
            <a:prstGeom prst="ellipse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 rot="-8828401">
              <a:off x="2842485" y="1605126"/>
              <a:ext cx="918930" cy="42559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1686562" y="1007405"/>
              <a:ext cx="1352700" cy="660000"/>
            </a:xfrm>
            <a:prstGeom prst="ellipse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 rot="-6495079">
              <a:off x="3694433" y="1272610"/>
              <a:ext cx="591981" cy="43157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3039325" y="513350"/>
              <a:ext cx="1264200" cy="700200"/>
            </a:xfrm>
            <a:prstGeom prst="ellipse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 rot="-2452684">
              <a:off x="5153266" y="1674702"/>
              <a:ext cx="882418" cy="4260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6375146" y="2042597"/>
              <a:ext cx="971400" cy="520200"/>
            </a:xfrm>
            <a:prstGeom prst="flowChartAlternateProcess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4957683" y="4118099"/>
              <a:ext cx="850800" cy="716400"/>
            </a:xfrm>
            <a:prstGeom prst="ellipse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431616" y="3279958"/>
              <a:ext cx="730200" cy="679800"/>
            </a:xfrm>
            <a:prstGeom prst="ellipse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 rot="415803">
              <a:off x="5414011" y="2645715"/>
              <a:ext cx="1235728" cy="4238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26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5845484" y="850429"/>
              <a:ext cx="1547400" cy="974100"/>
            </a:xfrm>
            <a:prstGeom prst="ellipse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159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Tools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55" name="Google Shape;255;p25"/>
          <p:cNvGrpSpPr/>
          <p:nvPr/>
        </p:nvGrpSpPr>
        <p:grpSpPr>
          <a:xfrm>
            <a:off x="311699" y="3080337"/>
            <a:ext cx="8482851" cy="1150149"/>
            <a:chOff x="311699" y="3080338"/>
            <a:chExt cx="8482851" cy="1150149"/>
          </a:xfrm>
        </p:grpSpPr>
        <p:pic>
          <p:nvPicPr>
            <p:cNvPr id="256" name="Google Shape;256;p2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11699" y="3183787"/>
              <a:ext cx="1046700" cy="104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819700" y="3080338"/>
              <a:ext cx="974850" cy="10774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29600" y="1337063"/>
            <a:ext cx="5321430" cy="279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2695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Process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458575" y="1474875"/>
            <a:ext cx="80313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Mock-Agile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○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Scrum stand ups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○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Sprint planning 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○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Pair Programming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○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Kanban boards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/>
          <p:nvPr/>
        </p:nvSpPr>
        <p:spPr>
          <a:xfrm>
            <a:off x="3052050" y="1913850"/>
            <a:ext cx="30399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Gill Sans"/>
                <a:ea typeface="Gill Sans"/>
                <a:cs typeface="Gill Sans"/>
                <a:sym typeface="Gill Sans"/>
              </a:rPr>
              <a:t>Live Demo</a:t>
            </a:r>
            <a:endParaRPr sz="5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1150" y="2879825"/>
            <a:ext cx="2361700" cy="18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247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Overview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82" name="Google Shape;282;p28"/>
          <p:cNvGrpSpPr/>
          <p:nvPr/>
        </p:nvGrpSpPr>
        <p:grpSpPr>
          <a:xfrm>
            <a:off x="449700" y="815025"/>
            <a:ext cx="7854850" cy="1317600"/>
            <a:chOff x="449700" y="815025"/>
            <a:chExt cx="7854850" cy="1317600"/>
          </a:xfrm>
        </p:grpSpPr>
        <p:sp>
          <p:nvSpPr>
            <p:cNvPr id="283" name="Google Shape;283;p28"/>
            <p:cNvSpPr txBox="1"/>
            <p:nvPr/>
          </p:nvSpPr>
          <p:spPr>
            <a:xfrm>
              <a:off x="449700" y="1559925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Project Manager requests training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6832150" y="815025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PM 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85" name="Google Shape;285;p28"/>
            <p:cNvCxnSpPr>
              <a:stCxn id="284" idx="6"/>
              <a:endCxn id="286" idx="0"/>
            </p:cNvCxnSpPr>
            <p:nvPr/>
          </p:nvCxnSpPr>
          <p:spPr>
            <a:xfrm>
              <a:off x="7616950" y="1187475"/>
              <a:ext cx="687600" cy="187500"/>
            </a:xfrm>
            <a:prstGeom prst="curvedConnector2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287" name="Google Shape;287;p28"/>
          <p:cNvCxnSpPr>
            <a:stCxn id="288" idx="0"/>
            <a:endCxn id="288" idx="0"/>
          </p:cNvCxnSpPr>
          <p:nvPr/>
        </p:nvCxnSpPr>
        <p:spPr>
          <a:xfrm>
            <a:off x="6753213" y="3190100"/>
            <a:ext cx="0" cy="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8"/>
          <p:cNvCxnSpPr>
            <a:stCxn id="288" idx="0"/>
            <a:endCxn id="288" idx="0"/>
          </p:cNvCxnSpPr>
          <p:nvPr/>
        </p:nvCxnSpPr>
        <p:spPr>
          <a:xfrm>
            <a:off x="6753213" y="3190100"/>
            <a:ext cx="0" cy="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0" name="Google Shape;290;p28"/>
          <p:cNvGrpSpPr/>
          <p:nvPr/>
        </p:nvGrpSpPr>
        <p:grpSpPr>
          <a:xfrm>
            <a:off x="449700" y="2030175"/>
            <a:ext cx="8596300" cy="1203875"/>
            <a:chOff x="449700" y="2030175"/>
            <a:chExt cx="8596300" cy="1203875"/>
          </a:xfrm>
        </p:grpSpPr>
        <p:sp>
          <p:nvSpPr>
            <p:cNvPr id="291" name="Google Shape;291;p28"/>
            <p:cNvSpPr/>
            <p:nvPr/>
          </p:nvSpPr>
          <p:spPr>
            <a:xfrm>
              <a:off x="6360788" y="2210763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 IT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7311000" y="2210763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DT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8261200" y="2210775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 VT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94" name="Google Shape;294;p28"/>
            <p:cNvCxnSpPr>
              <a:stCxn id="286" idx="4"/>
              <a:endCxn id="291" idx="0"/>
            </p:cNvCxnSpPr>
            <p:nvPr/>
          </p:nvCxnSpPr>
          <p:spPr>
            <a:xfrm rot="5400000">
              <a:off x="7483375" y="1389650"/>
              <a:ext cx="90900" cy="1551300"/>
            </a:xfrm>
            <a:prstGeom prst="curvedConnector3">
              <a:avLst>
                <a:gd name="adj1" fmla="val 50007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5" name="Google Shape;295;p28"/>
            <p:cNvCxnSpPr>
              <a:stCxn id="286" idx="4"/>
              <a:endCxn id="292" idx="0"/>
            </p:cNvCxnSpPr>
            <p:nvPr/>
          </p:nvCxnSpPr>
          <p:spPr>
            <a:xfrm rot="5400000">
              <a:off x="7958425" y="1864700"/>
              <a:ext cx="90900" cy="601200"/>
            </a:xfrm>
            <a:prstGeom prst="curvedConnector3">
              <a:avLst>
                <a:gd name="adj1" fmla="val 50007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6" name="Google Shape;296;p28"/>
            <p:cNvCxnSpPr>
              <a:endCxn id="293" idx="0"/>
            </p:cNvCxnSpPr>
            <p:nvPr/>
          </p:nvCxnSpPr>
          <p:spPr>
            <a:xfrm>
              <a:off x="8304400" y="2030175"/>
              <a:ext cx="349200" cy="180600"/>
            </a:xfrm>
            <a:prstGeom prst="curvedConnector2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97" name="Google Shape;297;p28"/>
            <p:cNvSpPr txBox="1"/>
            <p:nvPr/>
          </p:nvSpPr>
          <p:spPr>
            <a:xfrm>
              <a:off x="449700" y="2661350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SPOC chooses path for request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98" name="Google Shape;298;p28"/>
          <p:cNvGrpSpPr/>
          <p:nvPr/>
        </p:nvGrpSpPr>
        <p:grpSpPr>
          <a:xfrm>
            <a:off x="449700" y="1187600"/>
            <a:ext cx="8202850" cy="3147900"/>
            <a:chOff x="449700" y="1187600"/>
            <a:chExt cx="8202850" cy="3147900"/>
          </a:xfrm>
        </p:grpSpPr>
        <p:cxnSp>
          <p:nvCxnSpPr>
            <p:cNvPr id="299" name="Google Shape;299;p28"/>
            <p:cNvCxnSpPr>
              <a:stCxn id="288" idx="2"/>
              <a:endCxn id="284" idx="2"/>
            </p:cNvCxnSpPr>
            <p:nvPr/>
          </p:nvCxnSpPr>
          <p:spPr>
            <a:xfrm rot="-5400000">
              <a:off x="5355813" y="2585000"/>
              <a:ext cx="2873700" cy="78900"/>
            </a:xfrm>
            <a:prstGeom prst="bentConnector4">
              <a:avLst>
                <a:gd name="adj1" fmla="val -8286"/>
                <a:gd name="adj2" fmla="val -655941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28"/>
            <p:cNvCxnSpPr>
              <a:stCxn id="301" idx="2"/>
              <a:endCxn id="284" idx="2"/>
            </p:cNvCxnSpPr>
            <p:nvPr/>
          </p:nvCxnSpPr>
          <p:spPr>
            <a:xfrm rot="5400000" flipH="1">
              <a:off x="5830740" y="2189150"/>
              <a:ext cx="2873700" cy="870600"/>
            </a:xfrm>
            <a:prstGeom prst="bentConnector4">
              <a:avLst>
                <a:gd name="adj1" fmla="val -8286"/>
                <a:gd name="adj2" fmla="val 169945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8"/>
            <p:cNvCxnSpPr>
              <a:stCxn id="303" idx="2"/>
              <a:endCxn id="284" idx="2"/>
            </p:cNvCxnSpPr>
            <p:nvPr/>
          </p:nvCxnSpPr>
          <p:spPr>
            <a:xfrm rot="5400000" flipH="1">
              <a:off x="6305500" y="1714250"/>
              <a:ext cx="2873700" cy="1820400"/>
            </a:xfrm>
            <a:prstGeom prst="bentConnector4">
              <a:avLst>
                <a:gd name="adj1" fmla="val -8286"/>
                <a:gd name="adj2" fmla="val 132766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04" name="Google Shape;304;p28"/>
            <p:cNvSpPr txBox="1"/>
            <p:nvPr/>
          </p:nvSpPr>
          <p:spPr>
            <a:xfrm>
              <a:off x="449700" y="3762800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SPOC requests PM approval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05" name="Google Shape;305;p28"/>
          <p:cNvGrpSpPr/>
          <p:nvPr/>
        </p:nvGrpSpPr>
        <p:grpSpPr>
          <a:xfrm>
            <a:off x="449700" y="815025"/>
            <a:ext cx="7462325" cy="4093175"/>
            <a:chOff x="449700" y="815025"/>
            <a:chExt cx="7462325" cy="4093175"/>
          </a:xfrm>
        </p:grpSpPr>
        <p:sp>
          <p:nvSpPr>
            <p:cNvPr id="306" name="Google Shape;306;p28"/>
            <p:cNvSpPr/>
            <p:nvPr/>
          </p:nvSpPr>
          <p:spPr>
            <a:xfrm>
              <a:off x="5189825" y="815025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Y/N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5189825" y="4002825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Exec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308" name="Google Shape;308;p28"/>
            <p:cNvCxnSpPr>
              <a:stCxn id="284" idx="2"/>
              <a:endCxn id="306" idx="6"/>
            </p:cNvCxnSpPr>
            <p:nvPr/>
          </p:nvCxnSpPr>
          <p:spPr>
            <a:xfrm rot="10800000">
              <a:off x="5974750" y="1187475"/>
              <a:ext cx="857400" cy="0"/>
            </a:xfrm>
            <a:prstGeom prst="straightConnector1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09" name="Google Shape;309;p28"/>
            <p:cNvCxnSpPr>
              <a:stCxn id="306" idx="4"/>
              <a:endCxn id="286" idx="2"/>
            </p:cNvCxnSpPr>
            <p:nvPr/>
          </p:nvCxnSpPr>
          <p:spPr>
            <a:xfrm rot="-5400000" flipH="1">
              <a:off x="6653375" y="488775"/>
              <a:ext cx="187500" cy="2329800"/>
            </a:xfrm>
            <a:prstGeom prst="bentConnector2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10" name="Google Shape;310;p28"/>
            <p:cNvCxnSpPr>
              <a:stCxn id="306" idx="4"/>
              <a:endCxn id="307" idx="0"/>
            </p:cNvCxnSpPr>
            <p:nvPr/>
          </p:nvCxnSpPr>
          <p:spPr>
            <a:xfrm>
              <a:off x="5582225" y="1559925"/>
              <a:ext cx="0" cy="2442900"/>
            </a:xfrm>
            <a:prstGeom prst="straightConnector1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11" name="Google Shape;311;p28"/>
            <p:cNvSpPr txBox="1"/>
            <p:nvPr/>
          </p:nvSpPr>
          <p:spPr>
            <a:xfrm>
              <a:off x="449700" y="4335500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Project Manager confirm or reject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12" name="Google Shape;312;p28"/>
          <p:cNvGrpSpPr/>
          <p:nvPr/>
        </p:nvGrpSpPr>
        <p:grpSpPr>
          <a:xfrm>
            <a:off x="449700" y="2955800"/>
            <a:ext cx="8550850" cy="1105500"/>
            <a:chOff x="449700" y="2955800"/>
            <a:chExt cx="8550850" cy="1105500"/>
          </a:xfrm>
        </p:grpSpPr>
        <p:grpSp>
          <p:nvGrpSpPr>
            <p:cNvPr id="313" name="Google Shape;313;p28"/>
            <p:cNvGrpSpPr/>
            <p:nvPr/>
          </p:nvGrpSpPr>
          <p:grpSpPr>
            <a:xfrm>
              <a:off x="449700" y="2955800"/>
              <a:ext cx="8550850" cy="1105500"/>
              <a:chOff x="449700" y="2955800"/>
              <a:chExt cx="8550850" cy="1105500"/>
            </a:xfrm>
          </p:grpSpPr>
          <p:sp>
            <p:nvSpPr>
              <p:cNvPr id="288" name="Google Shape;288;p28"/>
              <p:cNvSpPr/>
              <p:nvPr/>
            </p:nvSpPr>
            <p:spPr>
              <a:xfrm>
                <a:off x="6405213" y="3190100"/>
                <a:ext cx="696000" cy="871200"/>
              </a:xfrm>
              <a:prstGeom prst="rect">
                <a:avLst/>
              </a:prstGeom>
              <a:solidFill>
                <a:srgbClr val="02668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7354890" y="3190100"/>
                <a:ext cx="696000" cy="871200"/>
              </a:xfrm>
              <a:prstGeom prst="rect">
                <a:avLst/>
              </a:prstGeom>
              <a:solidFill>
                <a:srgbClr val="02668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8304550" y="3190100"/>
                <a:ext cx="696000" cy="871200"/>
              </a:xfrm>
              <a:prstGeom prst="rect">
                <a:avLst/>
              </a:prstGeom>
              <a:solidFill>
                <a:srgbClr val="02668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4" name="Google Shape;314;p28"/>
              <p:cNvCxnSpPr>
                <a:stCxn id="288" idx="0"/>
                <a:endCxn id="291" idx="4"/>
              </p:cNvCxnSpPr>
              <p:nvPr/>
            </p:nvCxnSpPr>
            <p:spPr>
              <a:xfrm rot="10800000">
                <a:off x="6753213" y="2955800"/>
                <a:ext cx="0" cy="234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26684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15" name="Google Shape;315;p28"/>
              <p:cNvCxnSpPr>
                <a:stCxn id="301" idx="0"/>
                <a:endCxn id="292" idx="4"/>
              </p:cNvCxnSpPr>
              <p:nvPr/>
            </p:nvCxnSpPr>
            <p:spPr>
              <a:xfrm rot="10800000" flipH="1">
                <a:off x="7702890" y="2955800"/>
                <a:ext cx="600" cy="234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26684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16" name="Google Shape;316;p28"/>
              <p:cNvCxnSpPr>
                <a:stCxn id="303" idx="0"/>
                <a:endCxn id="293" idx="4"/>
              </p:cNvCxnSpPr>
              <p:nvPr/>
            </p:nvCxnSpPr>
            <p:spPr>
              <a:xfrm rot="10800000" flipH="1">
                <a:off x="8652550" y="2955800"/>
                <a:ext cx="1200" cy="234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26684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sp>
            <p:nvSpPr>
              <p:cNvPr id="317" name="Google Shape;317;p28"/>
              <p:cNvSpPr txBox="1"/>
              <p:nvPr/>
            </p:nvSpPr>
            <p:spPr>
              <a:xfrm>
                <a:off x="449700" y="3190100"/>
                <a:ext cx="51153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Font typeface="Gill Sans"/>
                  <a:buChar char="●"/>
                </a:pPr>
                <a:r>
                  <a:rPr lang="en" sz="2400">
                    <a:latin typeface="Gill Sans"/>
                    <a:ea typeface="Gill Sans"/>
                    <a:cs typeface="Gill Sans"/>
                    <a:sym typeface="Gill Sans"/>
                  </a:rPr>
                  <a:t>SPOC manages required details</a:t>
                </a:r>
                <a:endParaRPr sz="2400"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18" name="Google Shape;318;p28"/>
            <p:cNvSpPr txBox="1"/>
            <p:nvPr/>
          </p:nvSpPr>
          <p:spPr>
            <a:xfrm>
              <a:off x="6444700" y="3233975"/>
              <a:ext cx="6507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1) Schd.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2) Date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3) Appr.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9" name="Google Shape;319;p28"/>
            <p:cNvSpPr txBox="1"/>
            <p:nvPr/>
          </p:nvSpPr>
          <p:spPr>
            <a:xfrm>
              <a:off x="7370500" y="3234050"/>
              <a:ext cx="6507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1) Schd.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2) Trnr.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3) Appr.</a:t>
              </a:r>
              <a:endParaRPr/>
            </a:p>
          </p:txBody>
        </p:sp>
        <p:sp>
          <p:nvSpPr>
            <p:cNvPr id="320" name="Google Shape;320;p28"/>
            <p:cNvSpPr txBox="1"/>
            <p:nvPr/>
          </p:nvSpPr>
          <p:spPr>
            <a:xfrm>
              <a:off x="8296275" y="3234050"/>
              <a:ext cx="6507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1) List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2) List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3) Appr.</a:t>
              </a:r>
              <a:endParaRPr/>
            </a:p>
          </p:txBody>
        </p:sp>
      </p:grpSp>
      <p:grpSp>
        <p:nvGrpSpPr>
          <p:cNvPr id="321" name="Google Shape;321;p28"/>
          <p:cNvGrpSpPr/>
          <p:nvPr/>
        </p:nvGrpSpPr>
        <p:grpSpPr>
          <a:xfrm>
            <a:off x="449700" y="1374950"/>
            <a:ext cx="8247175" cy="1330375"/>
            <a:chOff x="449700" y="1374950"/>
            <a:chExt cx="8247175" cy="1330375"/>
          </a:xfrm>
        </p:grpSpPr>
        <p:sp>
          <p:nvSpPr>
            <p:cNvPr id="286" name="Google Shape;286;p28"/>
            <p:cNvSpPr/>
            <p:nvPr/>
          </p:nvSpPr>
          <p:spPr>
            <a:xfrm>
              <a:off x="7912075" y="1374950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SPOC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2" name="Google Shape;322;p28"/>
            <p:cNvSpPr txBox="1"/>
            <p:nvPr/>
          </p:nvSpPr>
          <p:spPr>
            <a:xfrm>
              <a:off x="449700" y="2132625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SPOC receives request 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23" name="Google Shape;323;p28"/>
          <p:cNvSpPr txBox="1"/>
          <p:nvPr/>
        </p:nvSpPr>
        <p:spPr>
          <a:xfrm>
            <a:off x="7105075" y="1535725"/>
            <a:ext cx="97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 SPOC per vertical</a:t>
            </a:r>
            <a:endParaRPr sz="11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3749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Challenges Faced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458575" y="1474875"/>
            <a:ext cx="80313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Timeline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Integration 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○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Pkg#: 63 - Class#: 189 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Communication 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Team Decomposition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Changing Requirements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Debugging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3749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Learning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458575" y="1474875"/>
            <a:ext cx="80313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 - Implement - Develop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Agile/Scrum/Kanban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Team Collaboration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 Management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Integration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Client Interaction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4775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Future Enhancements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458575" y="1474875"/>
            <a:ext cx="80313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Implement Angular or React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Validation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Testing 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Executive screen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241750" y="3681900"/>
            <a:ext cx="4827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Presented by: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241750" y="4215950"/>
            <a:ext cx="3899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Josh Ceciliani, Ryan Clayton,  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Yosuf Elsaadany, Jason Viator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13" y="158350"/>
            <a:ext cx="7125774" cy="37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21575" cy="189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825" y="0"/>
            <a:ext cx="2379747" cy="178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000" y="1882782"/>
            <a:ext cx="2379747" cy="178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9050" y="0"/>
            <a:ext cx="2379747" cy="178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4000" y="3765590"/>
            <a:ext cx="2379747" cy="137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295975"/>
            <a:ext cx="2774228" cy="24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5525" y="1917150"/>
            <a:ext cx="3859148" cy="322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05425" y="-25"/>
            <a:ext cx="1338574" cy="178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22662" y="-1"/>
            <a:ext cx="1168897" cy="155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/>
        </p:nvSpPr>
        <p:spPr>
          <a:xfrm>
            <a:off x="3795750" y="1913850"/>
            <a:ext cx="15525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Gill Sans"/>
                <a:ea typeface="Gill Sans"/>
                <a:cs typeface="Gill Sans"/>
                <a:sym typeface="Gill Sans"/>
              </a:rPr>
              <a:t>Q&amp;A</a:t>
            </a:r>
            <a:endParaRPr sz="5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6" name="Google Shape;3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/>
        </p:nvSpPr>
        <p:spPr>
          <a:xfrm>
            <a:off x="2988450" y="1913850"/>
            <a:ext cx="37911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Gill Sans"/>
                <a:ea typeface="Gill Sans"/>
                <a:cs typeface="Gill Sans"/>
                <a:sym typeface="Gill Sans"/>
              </a:rPr>
              <a:t>Thank You</a:t>
            </a:r>
            <a:endParaRPr sz="5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38313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Points to Cover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58575" y="1474875"/>
            <a:ext cx="80313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Problem Statement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Overview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Team Introduction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TRM Architecture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Tools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Process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699" y="711500"/>
            <a:ext cx="6118283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Points to Cover Cont.</a:t>
            </a:r>
            <a:endParaRPr sz="4000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58575" y="1474875"/>
            <a:ext cx="80313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 dirty="0">
                <a:latin typeface="Gill Sans"/>
                <a:ea typeface="Gill Sans"/>
                <a:cs typeface="Gill Sans"/>
                <a:sym typeface="Gill Sans"/>
              </a:rPr>
              <a:t>Live Demo</a:t>
            </a:r>
            <a:endParaRPr sz="30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 dirty="0">
                <a:latin typeface="Gill Sans"/>
                <a:ea typeface="Gill Sans"/>
                <a:cs typeface="Gill Sans"/>
                <a:sym typeface="Gill Sans"/>
              </a:rPr>
              <a:t>Challenges Faced</a:t>
            </a:r>
            <a:endParaRPr sz="30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 dirty="0">
                <a:latin typeface="Gill Sans"/>
                <a:ea typeface="Gill Sans"/>
                <a:cs typeface="Gill Sans"/>
                <a:sym typeface="Gill Sans"/>
              </a:rPr>
              <a:t>Learning</a:t>
            </a:r>
            <a:endParaRPr sz="30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 dirty="0">
                <a:latin typeface="Gill Sans"/>
                <a:ea typeface="Gill Sans"/>
                <a:cs typeface="Gill Sans"/>
                <a:sym typeface="Gill Sans"/>
              </a:rPr>
              <a:t>Future Enhancements</a:t>
            </a:r>
            <a:endParaRPr sz="3000" dirty="0"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42603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Problem Statement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8575" y="1474875"/>
            <a:ext cx="8031300" cy="3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●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Why do we need TRM?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○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Automating life cycle of training requests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○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Efficiency of scheduling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○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Same vertical communication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1371600" lvl="2" indent="-393700" algn="l" rtl="0">
              <a:spcBef>
                <a:spcPts val="0"/>
              </a:spcBef>
              <a:spcAft>
                <a:spcPts val="0"/>
              </a:spcAft>
              <a:buSzPts val="2600"/>
              <a:buFont typeface="Gill Sans"/>
              <a:buChar char="■"/>
            </a:pPr>
            <a:r>
              <a:rPr lang="en" sz="2600">
                <a:latin typeface="Gill Sans"/>
                <a:ea typeface="Gill Sans"/>
                <a:cs typeface="Gill Sans"/>
                <a:sym typeface="Gill Sans"/>
              </a:rPr>
              <a:t>BNFS, INS, MFG, RLT, HC</a:t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ill Sans"/>
              <a:buChar char="○"/>
            </a:pPr>
            <a:r>
              <a:rPr lang="en" sz="3000">
                <a:latin typeface="Gill Sans"/>
                <a:ea typeface="Gill Sans"/>
                <a:cs typeface="Gill Sans"/>
                <a:sym typeface="Gill Sans"/>
              </a:rPr>
              <a:t>Centralized location for data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○"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Ease of SPOC labor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88" name="Google Shape;88;p17"/>
          <p:cNvSpPr txBox="1"/>
          <p:nvPr/>
        </p:nvSpPr>
        <p:spPr>
          <a:xfrm>
            <a:off x="1301375" y="20202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2470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Overview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6" name="Google Shape;96;p18"/>
          <p:cNvGrpSpPr/>
          <p:nvPr/>
        </p:nvGrpSpPr>
        <p:grpSpPr>
          <a:xfrm>
            <a:off x="449700" y="815025"/>
            <a:ext cx="7854850" cy="1317600"/>
            <a:chOff x="449700" y="815025"/>
            <a:chExt cx="7854850" cy="1317600"/>
          </a:xfrm>
        </p:grpSpPr>
        <p:sp>
          <p:nvSpPr>
            <p:cNvPr id="97" name="Google Shape;97;p18"/>
            <p:cNvSpPr txBox="1"/>
            <p:nvPr/>
          </p:nvSpPr>
          <p:spPr>
            <a:xfrm>
              <a:off x="449700" y="1559925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Project Manager requests training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832150" y="815025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PM 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99" name="Google Shape;99;p18"/>
            <p:cNvCxnSpPr>
              <a:stCxn id="98" idx="6"/>
              <a:endCxn id="100" idx="0"/>
            </p:cNvCxnSpPr>
            <p:nvPr/>
          </p:nvCxnSpPr>
          <p:spPr>
            <a:xfrm>
              <a:off x="7616950" y="1187475"/>
              <a:ext cx="687600" cy="187500"/>
            </a:xfrm>
            <a:prstGeom prst="curvedConnector2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101" name="Google Shape;101;p18"/>
          <p:cNvCxnSpPr>
            <a:stCxn id="102" idx="0"/>
            <a:endCxn id="102" idx="0"/>
          </p:cNvCxnSpPr>
          <p:nvPr/>
        </p:nvCxnSpPr>
        <p:spPr>
          <a:xfrm>
            <a:off x="6753213" y="3190100"/>
            <a:ext cx="0" cy="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8"/>
          <p:cNvCxnSpPr>
            <a:stCxn id="102" idx="0"/>
            <a:endCxn id="102" idx="0"/>
          </p:cNvCxnSpPr>
          <p:nvPr/>
        </p:nvCxnSpPr>
        <p:spPr>
          <a:xfrm>
            <a:off x="6753213" y="3190100"/>
            <a:ext cx="0" cy="0"/>
          </a:xfrm>
          <a:prstGeom prst="straightConnector1">
            <a:avLst/>
          </a:prstGeom>
          <a:noFill/>
          <a:ln w="28575" cap="flat" cmpd="sng">
            <a:solidFill>
              <a:srgbClr val="02668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" name="Google Shape;104;p18"/>
          <p:cNvGrpSpPr/>
          <p:nvPr/>
        </p:nvGrpSpPr>
        <p:grpSpPr>
          <a:xfrm>
            <a:off x="449700" y="2030175"/>
            <a:ext cx="8596300" cy="1203875"/>
            <a:chOff x="449700" y="2030175"/>
            <a:chExt cx="8596300" cy="1203875"/>
          </a:xfrm>
        </p:grpSpPr>
        <p:sp>
          <p:nvSpPr>
            <p:cNvPr id="105" name="Google Shape;105;p18"/>
            <p:cNvSpPr/>
            <p:nvPr/>
          </p:nvSpPr>
          <p:spPr>
            <a:xfrm>
              <a:off x="6360788" y="2210763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 IT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7311000" y="2210763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DT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8261200" y="2210775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 VT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08" name="Google Shape;108;p18"/>
            <p:cNvCxnSpPr>
              <a:stCxn id="100" idx="4"/>
              <a:endCxn id="105" idx="0"/>
            </p:cNvCxnSpPr>
            <p:nvPr/>
          </p:nvCxnSpPr>
          <p:spPr>
            <a:xfrm rot="5400000">
              <a:off x="7483375" y="1389650"/>
              <a:ext cx="90900" cy="1551300"/>
            </a:xfrm>
            <a:prstGeom prst="curvedConnector3">
              <a:avLst>
                <a:gd name="adj1" fmla="val 50007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09" name="Google Shape;109;p18"/>
            <p:cNvCxnSpPr>
              <a:stCxn id="100" idx="4"/>
              <a:endCxn id="106" idx="0"/>
            </p:cNvCxnSpPr>
            <p:nvPr/>
          </p:nvCxnSpPr>
          <p:spPr>
            <a:xfrm rot="5400000">
              <a:off x="7958425" y="1864700"/>
              <a:ext cx="90900" cy="601200"/>
            </a:xfrm>
            <a:prstGeom prst="curvedConnector3">
              <a:avLst>
                <a:gd name="adj1" fmla="val 50007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10" name="Google Shape;110;p18"/>
            <p:cNvCxnSpPr>
              <a:endCxn id="107" idx="0"/>
            </p:cNvCxnSpPr>
            <p:nvPr/>
          </p:nvCxnSpPr>
          <p:spPr>
            <a:xfrm>
              <a:off x="8304400" y="2030175"/>
              <a:ext cx="349200" cy="180600"/>
            </a:xfrm>
            <a:prstGeom prst="curvedConnector2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11" name="Google Shape;111;p18"/>
            <p:cNvSpPr txBox="1"/>
            <p:nvPr/>
          </p:nvSpPr>
          <p:spPr>
            <a:xfrm>
              <a:off x="449700" y="2661350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SPOC chooses path for request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12" name="Google Shape;112;p18"/>
          <p:cNvGrpSpPr/>
          <p:nvPr/>
        </p:nvGrpSpPr>
        <p:grpSpPr>
          <a:xfrm>
            <a:off x="449700" y="1187600"/>
            <a:ext cx="8202850" cy="3147900"/>
            <a:chOff x="449700" y="1187600"/>
            <a:chExt cx="8202850" cy="3147900"/>
          </a:xfrm>
        </p:grpSpPr>
        <p:cxnSp>
          <p:nvCxnSpPr>
            <p:cNvPr id="113" name="Google Shape;113;p18"/>
            <p:cNvCxnSpPr>
              <a:stCxn id="102" idx="2"/>
              <a:endCxn id="98" idx="2"/>
            </p:cNvCxnSpPr>
            <p:nvPr/>
          </p:nvCxnSpPr>
          <p:spPr>
            <a:xfrm rot="-5400000">
              <a:off x="5355813" y="2585000"/>
              <a:ext cx="2873700" cy="78900"/>
            </a:xfrm>
            <a:prstGeom prst="bentConnector4">
              <a:avLst>
                <a:gd name="adj1" fmla="val -8286"/>
                <a:gd name="adj2" fmla="val -655941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18"/>
            <p:cNvCxnSpPr>
              <a:stCxn id="115" idx="2"/>
              <a:endCxn id="98" idx="2"/>
            </p:cNvCxnSpPr>
            <p:nvPr/>
          </p:nvCxnSpPr>
          <p:spPr>
            <a:xfrm rot="5400000" flipH="1">
              <a:off x="5830740" y="2189150"/>
              <a:ext cx="2873700" cy="870600"/>
            </a:xfrm>
            <a:prstGeom prst="bentConnector4">
              <a:avLst>
                <a:gd name="adj1" fmla="val -8286"/>
                <a:gd name="adj2" fmla="val 169945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8"/>
            <p:cNvCxnSpPr>
              <a:stCxn id="117" idx="2"/>
              <a:endCxn id="98" idx="2"/>
            </p:cNvCxnSpPr>
            <p:nvPr/>
          </p:nvCxnSpPr>
          <p:spPr>
            <a:xfrm rot="5400000" flipH="1">
              <a:off x="6305500" y="1714250"/>
              <a:ext cx="2873700" cy="1820400"/>
            </a:xfrm>
            <a:prstGeom prst="bentConnector4">
              <a:avLst>
                <a:gd name="adj1" fmla="val -8286"/>
                <a:gd name="adj2" fmla="val 132766"/>
              </a:avLst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18" name="Google Shape;118;p18"/>
            <p:cNvSpPr txBox="1"/>
            <p:nvPr/>
          </p:nvSpPr>
          <p:spPr>
            <a:xfrm>
              <a:off x="449700" y="3762800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SPOC requests PM approval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19" name="Google Shape;119;p18"/>
          <p:cNvGrpSpPr/>
          <p:nvPr/>
        </p:nvGrpSpPr>
        <p:grpSpPr>
          <a:xfrm>
            <a:off x="449700" y="815025"/>
            <a:ext cx="7462325" cy="4093175"/>
            <a:chOff x="449700" y="815025"/>
            <a:chExt cx="7462325" cy="4093175"/>
          </a:xfrm>
        </p:grpSpPr>
        <p:sp>
          <p:nvSpPr>
            <p:cNvPr id="120" name="Google Shape;120;p18"/>
            <p:cNvSpPr/>
            <p:nvPr/>
          </p:nvSpPr>
          <p:spPr>
            <a:xfrm>
              <a:off x="5189825" y="815025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 Y/N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5189825" y="4002825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 Exec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22" name="Google Shape;122;p18"/>
            <p:cNvCxnSpPr>
              <a:stCxn id="98" idx="2"/>
              <a:endCxn id="120" idx="6"/>
            </p:cNvCxnSpPr>
            <p:nvPr/>
          </p:nvCxnSpPr>
          <p:spPr>
            <a:xfrm rot="10800000">
              <a:off x="5974750" y="1187475"/>
              <a:ext cx="857400" cy="0"/>
            </a:xfrm>
            <a:prstGeom prst="straightConnector1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3" name="Google Shape;123;p18"/>
            <p:cNvCxnSpPr>
              <a:stCxn id="120" idx="4"/>
              <a:endCxn id="100" idx="2"/>
            </p:cNvCxnSpPr>
            <p:nvPr/>
          </p:nvCxnSpPr>
          <p:spPr>
            <a:xfrm rot="-5400000" flipH="1">
              <a:off x="6653375" y="488775"/>
              <a:ext cx="187500" cy="2329800"/>
            </a:xfrm>
            <a:prstGeom prst="bentConnector2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" name="Google Shape;124;p18"/>
            <p:cNvCxnSpPr>
              <a:stCxn id="120" idx="4"/>
              <a:endCxn id="121" idx="0"/>
            </p:cNvCxnSpPr>
            <p:nvPr/>
          </p:nvCxnSpPr>
          <p:spPr>
            <a:xfrm>
              <a:off x="5582225" y="1559925"/>
              <a:ext cx="0" cy="2442900"/>
            </a:xfrm>
            <a:prstGeom prst="straightConnector1">
              <a:avLst/>
            </a:prstGeom>
            <a:noFill/>
            <a:ln w="28575" cap="flat" cmpd="sng">
              <a:solidFill>
                <a:srgbClr val="02668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25" name="Google Shape;125;p18"/>
            <p:cNvSpPr txBox="1"/>
            <p:nvPr/>
          </p:nvSpPr>
          <p:spPr>
            <a:xfrm>
              <a:off x="449700" y="4335500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Project Manager confirm or reject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449700" y="2955800"/>
            <a:ext cx="8550850" cy="1105500"/>
            <a:chOff x="449700" y="2955800"/>
            <a:chExt cx="8550850" cy="1105500"/>
          </a:xfrm>
        </p:grpSpPr>
        <p:grpSp>
          <p:nvGrpSpPr>
            <p:cNvPr id="127" name="Google Shape;127;p18"/>
            <p:cNvGrpSpPr/>
            <p:nvPr/>
          </p:nvGrpSpPr>
          <p:grpSpPr>
            <a:xfrm>
              <a:off x="449700" y="2955800"/>
              <a:ext cx="8550850" cy="1105500"/>
              <a:chOff x="449700" y="2955800"/>
              <a:chExt cx="8550850" cy="1105500"/>
            </a:xfrm>
          </p:grpSpPr>
          <p:sp>
            <p:nvSpPr>
              <p:cNvPr id="102" name="Google Shape;102;p18"/>
              <p:cNvSpPr/>
              <p:nvPr/>
            </p:nvSpPr>
            <p:spPr>
              <a:xfrm>
                <a:off x="6405213" y="3190100"/>
                <a:ext cx="696000" cy="871200"/>
              </a:xfrm>
              <a:prstGeom prst="rect">
                <a:avLst/>
              </a:prstGeom>
              <a:solidFill>
                <a:srgbClr val="02668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8"/>
              <p:cNvSpPr/>
              <p:nvPr/>
            </p:nvSpPr>
            <p:spPr>
              <a:xfrm>
                <a:off x="7354890" y="3190100"/>
                <a:ext cx="696000" cy="871200"/>
              </a:xfrm>
              <a:prstGeom prst="rect">
                <a:avLst/>
              </a:prstGeom>
              <a:solidFill>
                <a:srgbClr val="02668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8304550" y="3190100"/>
                <a:ext cx="696000" cy="871200"/>
              </a:xfrm>
              <a:prstGeom prst="rect">
                <a:avLst/>
              </a:prstGeom>
              <a:solidFill>
                <a:srgbClr val="02668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8" name="Google Shape;128;p18"/>
              <p:cNvCxnSpPr>
                <a:stCxn id="102" idx="0"/>
                <a:endCxn id="105" idx="4"/>
              </p:cNvCxnSpPr>
              <p:nvPr/>
            </p:nvCxnSpPr>
            <p:spPr>
              <a:xfrm rot="10800000">
                <a:off x="6753213" y="2955800"/>
                <a:ext cx="0" cy="234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26684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129" name="Google Shape;129;p18"/>
              <p:cNvCxnSpPr>
                <a:stCxn id="115" idx="0"/>
                <a:endCxn id="106" idx="4"/>
              </p:cNvCxnSpPr>
              <p:nvPr/>
            </p:nvCxnSpPr>
            <p:spPr>
              <a:xfrm rot="10800000" flipH="1">
                <a:off x="7702890" y="2955800"/>
                <a:ext cx="600" cy="234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26684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130" name="Google Shape;130;p18"/>
              <p:cNvCxnSpPr>
                <a:stCxn id="117" idx="0"/>
                <a:endCxn id="107" idx="4"/>
              </p:cNvCxnSpPr>
              <p:nvPr/>
            </p:nvCxnSpPr>
            <p:spPr>
              <a:xfrm rot="10800000" flipH="1">
                <a:off x="8652550" y="2955800"/>
                <a:ext cx="1200" cy="234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26684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sp>
            <p:nvSpPr>
              <p:cNvPr id="131" name="Google Shape;131;p18"/>
              <p:cNvSpPr txBox="1"/>
              <p:nvPr/>
            </p:nvSpPr>
            <p:spPr>
              <a:xfrm>
                <a:off x="449700" y="3190100"/>
                <a:ext cx="51153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Font typeface="Gill Sans"/>
                  <a:buChar char="●"/>
                </a:pPr>
                <a:r>
                  <a:rPr lang="en" sz="2400">
                    <a:latin typeface="Gill Sans"/>
                    <a:ea typeface="Gill Sans"/>
                    <a:cs typeface="Gill Sans"/>
                    <a:sym typeface="Gill Sans"/>
                  </a:rPr>
                  <a:t>SPOC manages required details</a:t>
                </a:r>
                <a:endParaRPr sz="2400"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132" name="Google Shape;132;p18"/>
            <p:cNvSpPr txBox="1"/>
            <p:nvPr/>
          </p:nvSpPr>
          <p:spPr>
            <a:xfrm>
              <a:off x="6444700" y="3233975"/>
              <a:ext cx="6507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1) Schd.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2) Date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3) Appr.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7370500" y="3234050"/>
              <a:ext cx="6507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1) Schd.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2) Trnr.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3) Appr.</a:t>
              </a:r>
              <a:endParaRPr/>
            </a:p>
          </p:txBody>
        </p:sp>
        <p:sp>
          <p:nvSpPr>
            <p:cNvPr id="134" name="Google Shape;134;p18"/>
            <p:cNvSpPr txBox="1"/>
            <p:nvPr/>
          </p:nvSpPr>
          <p:spPr>
            <a:xfrm>
              <a:off x="8296275" y="3234050"/>
              <a:ext cx="6507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1) List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2) List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3) Appr.</a:t>
              </a:r>
              <a:endParaRPr/>
            </a:p>
          </p:txBody>
        </p:sp>
      </p:grpSp>
      <p:grpSp>
        <p:nvGrpSpPr>
          <p:cNvPr id="135" name="Google Shape;135;p18"/>
          <p:cNvGrpSpPr/>
          <p:nvPr/>
        </p:nvGrpSpPr>
        <p:grpSpPr>
          <a:xfrm>
            <a:off x="449700" y="1374950"/>
            <a:ext cx="8247175" cy="1330375"/>
            <a:chOff x="449700" y="1374950"/>
            <a:chExt cx="8247175" cy="1330375"/>
          </a:xfrm>
        </p:grpSpPr>
        <p:sp>
          <p:nvSpPr>
            <p:cNvPr id="100" name="Google Shape;100;p18"/>
            <p:cNvSpPr/>
            <p:nvPr/>
          </p:nvSpPr>
          <p:spPr>
            <a:xfrm>
              <a:off x="7912075" y="1374950"/>
              <a:ext cx="784800" cy="744900"/>
            </a:xfrm>
            <a:prstGeom prst="ellipse">
              <a:avLst/>
            </a:prstGeom>
            <a:solidFill>
              <a:srgbClr val="02668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SPOC</a:t>
              </a:r>
              <a:endParaRPr sz="11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6" name="Google Shape;136;p18"/>
            <p:cNvSpPr txBox="1"/>
            <p:nvPr/>
          </p:nvSpPr>
          <p:spPr>
            <a:xfrm>
              <a:off x="449700" y="2132625"/>
              <a:ext cx="511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810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Gill Sans"/>
                <a:buChar char="●"/>
              </a:pPr>
              <a:r>
                <a:rPr lang="en" sz="2400">
                  <a:latin typeface="Gill Sans"/>
                  <a:ea typeface="Gill Sans"/>
                  <a:cs typeface="Gill Sans"/>
                  <a:sym typeface="Gill Sans"/>
                </a:rPr>
                <a:t>SPOC receives request </a:t>
              </a:r>
              <a:endParaRPr sz="24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7" name="Google Shape;137;p18"/>
          <p:cNvSpPr txBox="1"/>
          <p:nvPr/>
        </p:nvSpPr>
        <p:spPr>
          <a:xfrm>
            <a:off x="7105075" y="1535725"/>
            <a:ext cx="97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 SPOC per vertical</a:t>
            </a:r>
            <a:endParaRPr sz="11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1622100" y="1913850"/>
            <a:ext cx="58998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Gill Sans"/>
                <a:ea typeface="Gill Sans"/>
                <a:cs typeface="Gill Sans"/>
                <a:sym typeface="Gill Sans"/>
              </a:rPr>
              <a:t>Team Introduction</a:t>
            </a:r>
            <a:endParaRPr sz="5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Project Manager Team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875" y="1436600"/>
            <a:ext cx="4942526" cy="3706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362225" y="1437700"/>
            <a:ext cx="2984100" cy="3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Gill Sans"/>
                <a:ea typeface="Gill Sans"/>
                <a:cs typeface="Gill Sans"/>
                <a:sym typeface="Gill Sans"/>
              </a:rPr>
              <a:t>From Left to Right:</a:t>
            </a:r>
            <a:endParaRPr sz="2400" u="sng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Mike Barnett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Phil Hansen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Ryan Clayton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Nathan Sun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Scott Sievers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Joanna VanBrunt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-75450"/>
            <a:ext cx="974850" cy="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25" y="116125"/>
            <a:ext cx="2984147" cy="5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311700" y="711500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Internal Training Team</a:t>
            </a:r>
            <a:endParaRPr sz="4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162" y="1446200"/>
            <a:ext cx="4929725" cy="369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224850" y="3471150"/>
            <a:ext cx="1672500" cy="15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362225" y="1437700"/>
            <a:ext cx="2984100" cy="3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latin typeface="Gill Sans"/>
                <a:ea typeface="Gill Sans"/>
                <a:cs typeface="Gill Sans"/>
                <a:sym typeface="Gill Sans"/>
              </a:rPr>
              <a:t>From Left to Right:</a:t>
            </a:r>
            <a:endParaRPr sz="2400" u="sng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Quinn Pepper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Charles Chatwin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n" sz="2400">
                <a:latin typeface="Gill Sans"/>
                <a:ea typeface="Gill Sans"/>
                <a:cs typeface="Gill Sans"/>
                <a:sym typeface="Gill Sans"/>
              </a:rPr>
              <a:t>Denise Perry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On-screen Show (16:9)</PresentationFormat>
  <Paragraphs>154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Gill Sans</vt:lpstr>
      <vt:lpstr>Arial</vt:lpstr>
      <vt:lpstr>Calibri</vt:lpstr>
      <vt:lpstr>Simple Light</vt:lpstr>
      <vt:lpstr>PowerPoint Presentation</vt:lpstr>
      <vt:lpstr>PowerPoint Presentation</vt:lpstr>
      <vt:lpstr>Points to Cover</vt:lpstr>
      <vt:lpstr>Points to Cover Cont.</vt:lpstr>
      <vt:lpstr>Problem Statement</vt:lpstr>
      <vt:lpstr>Overview</vt:lpstr>
      <vt:lpstr>PowerPoint Presentation</vt:lpstr>
      <vt:lpstr>  Project Manager Team</vt:lpstr>
      <vt:lpstr>Internal Training Team</vt:lpstr>
      <vt:lpstr>   Develop Training Team</vt:lpstr>
      <vt:lpstr>Vendor Training Team</vt:lpstr>
      <vt:lpstr>TRM Architecture</vt:lpstr>
      <vt:lpstr>Tools</vt:lpstr>
      <vt:lpstr>Process</vt:lpstr>
      <vt:lpstr>PowerPoint Presentation</vt:lpstr>
      <vt:lpstr>Overview</vt:lpstr>
      <vt:lpstr>Challenges Faced</vt:lpstr>
      <vt:lpstr>Learning</vt:lpstr>
      <vt:lpstr>Future Enhancements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syntel</cp:lastModifiedBy>
  <cp:revision>1</cp:revision>
  <dcterms:modified xsi:type="dcterms:W3CDTF">2019-04-04T21:27:25Z</dcterms:modified>
</cp:coreProperties>
</file>